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1365A1-C558-4180-9B28-8E27E773D9BB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15564F-EC32-468C-AF22-B050D5546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123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02CB7-2BA5-45D8-98F9-D79E7B53A397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7253E-2CCE-43F8-AB17-80B0985FA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304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02CB7-2BA5-45D8-98F9-D79E7B53A397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7253E-2CCE-43F8-AB17-80B0985FA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55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02CB7-2BA5-45D8-98F9-D79E7B53A397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7253E-2CCE-43F8-AB17-80B0985FA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998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02CB7-2BA5-45D8-98F9-D79E7B53A397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7253E-2CCE-43F8-AB17-80B0985FA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8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02CB7-2BA5-45D8-98F9-D79E7B53A397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7253E-2CCE-43F8-AB17-80B0985FA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029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02CB7-2BA5-45D8-98F9-D79E7B53A397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7253E-2CCE-43F8-AB17-80B0985FA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237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02CB7-2BA5-45D8-98F9-D79E7B53A397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7253E-2CCE-43F8-AB17-80B0985FA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839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02CB7-2BA5-45D8-98F9-D79E7B53A397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7253E-2CCE-43F8-AB17-80B0985FA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636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02CB7-2BA5-45D8-98F9-D79E7B53A397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7253E-2CCE-43F8-AB17-80B0985FA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486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02CB7-2BA5-45D8-98F9-D79E7B53A397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7253E-2CCE-43F8-AB17-80B0985FA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760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02CB7-2BA5-45D8-98F9-D79E7B53A397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7253E-2CCE-43F8-AB17-80B0985FA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400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02CB7-2BA5-45D8-98F9-D79E7B53A397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7253E-2CCE-43F8-AB17-80B0985FA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51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60409" y="402769"/>
            <a:ext cx="7797792" cy="1426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sz="2800" b="1" i="1" dirty="0" smtClean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Modeling Across Scales: </a:t>
            </a:r>
          </a:p>
          <a:p>
            <a:pPr>
              <a:lnSpc>
                <a:spcPts val="2400"/>
              </a:lnSpc>
            </a:pPr>
            <a:r>
              <a:rPr lang="en-US" sz="2000" b="1" dirty="0" smtClean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 Roadmapping Study for Connecting Materials Models and Simulations Across Length and Time Scales</a:t>
            </a:r>
          </a:p>
          <a:p>
            <a:pPr>
              <a:lnSpc>
                <a:spcPts val="800"/>
              </a:lnSpc>
            </a:pPr>
            <a:endParaRPr lang="en-US" sz="2000" b="1" i="1" dirty="0" smtClean="0"/>
          </a:p>
          <a:p>
            <a:pPr>
              <a:lnSpc>
                <a:spcPts val="2400"/>
              </a:lnSpc>
            </a:pPr>
            <a:r>
              <a:rPr lang="en-US" sz="2000" b="1" i="1" dirty="0" smtClean="0"/>
              <a:t>Available for free download at www.tms.org/multiscalestudy</a:t>
            </a:r>
            <a:endParaRPr lang="en-US" sz="20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718553" y="6029980"/>
            <a:ext cx="80444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Organized by The Minerals, Metals &amp; Materials Society (TMS) and </a:t>
            </a:r>
            <a:r>
              <a:rPr lang="en-US" sz="1400" i="1" dirty="0">
                <a:latin typeface="Helvetica" panose="020B0604020202020204" pitchFamily="34" charset="0"/>
                <a:cs typeface="Helvetica" panose="020B0604020202020204" pitchFamily="34" charset="0"/>
              </a:rPr>
              <a:t>sponsored by the National Institute of Standards and </a:t>
            </a:r>
            <a:r>
              <a:rPr lang="en-US" sz="1400" i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Technology (NIST), </a:t>
            </a:r>
            <a:r>
              <a:rPr lang="en-US" sz="1400" i="1" dirty="0">
                <a:latin typeface="Helvetica" panose="020B0604020202020204" pitchFamily="34" charset="0"/>
                <a:cs typeface="Helvetica" panose="020B0604020202020204" pitchFamily="34" charset="0"/>
              </a:rPr>
              <a:t>Materials </a:t>
            </a:r>
            <a:r>
              <a:rPr lang="en-US" sz="1400" i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Measurement Laboratory.</a:t>
            </a:r>
            <a:endParaRPr lang="en-US" sz="1400" i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05199" y="2018705"/>
            <a:ext cx="4953001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9863" indent="-169863">
              <a:buFont typeface="Arial" panose="020B0604020202020204" pitchFamily="34" charset="0"/>
              <a:buChar char="•"/>
            </a:pPr>
            <a:r>
              <a:rPr lang="en-US" sz="1900" b="1" i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Details</a:t>
            </a:r>
            <a:r>
              <a:rPr lang="en-US" sz="19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16 recommendations that address bridging materials models across length and time scales.</a:t>
            </a:r>
          </a:p>
          <a:p>
            <a:pPr marL="169863" indent="-169863">
              <a:lnSpc>
                <a:spcPts val="1500"/>
              </a:lnSpc>
              <a:buFont typeface="Arial" panose="020B0604020202020204" pitchFamily="34" charset="0"/>
              <a:buChar char="•"/>
            </a:pPr>
            <a:endParaRPr lang="en-US" sz="19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169863" indent="-169863">
              <a:buFont typeface="Arial" panose="020B0604020202020204" pitchFamily="34" charset="0"/>
              <a:buChar char="•"/>
            </a:pPr>
            <a:r>
              <a:rPr lang="en-US" sz="1900" b="1" i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Specifies</a:t>
            </a:r>
            <a:r>
              <a:rPr lang="en-US" sz="19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tactics, personnel, and timeframes for each recommendation.</a:t>
            </a:r>
          </a:p>
          <a:p>
            <a:pPr marL="169863" indent="-169863">
              <a:lnSpc>
                <a:spcPts val="1500"/>
              </a:lnSpc>
              <a:buFont typeface="Arial" panose="020B0604020202020204" pitchFamily="34" charset="0"/>
              <a:buChar char="•"/>
            </a:pPr>
            <a:endParaRPr lang="en-US" sz="19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169863" indent="-169863">
              <a:buFont typeface="Arial" panose="020B0604020202020204" pitchFamily="34" charset="0"/>
              <a:buChar char="•"/>
            </a:pPr>
            <a:r>
              <a:rPr lang="en-US" sz="1900" b="1" i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Identifies</a:t>
            </a:r>
            <a:r>
              <a:rPr lang="en-US" sz="19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1900" dirty="0">
                <a:latin typeface="Helvetica" panose="020B0604020202020204" pitchFamily="34" charset="0"/>
                <a:cs typeface="Helvetica" panose="020B0604020202020204" pitchFamily="34" charset="0"/>
              </a:rPr>
              <a:t>more than 30 key gaps and limitations in materials </a:t>
            </a:r>
            <a:r>
              <a:rPr lang="en-US" sz="1900" dirty="0" err="1">
                <a:latin typeface="Helvetica" panose="020B0604020202020204" pitchFamily="34" charset="0"/>
                <a:cs typeface="Helvetica" panose="020B0604020202020204" pitchFamily="34" charset="0"/>
              </a:rPr>
              <a:t>multiscale</a:t>
            </a:r>
            <a:r>
              <a:rPr lang="en-US" sz="19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19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modeling.</a:t>
            </a:r>
          </a:p>
          <a:p>
            <a:pPr marL="169863" indent="-169863">
              <a:lnSpc>
                <a:spcPts val="1500"/>
              </a:lnSpc>
              <a:buFont typeface="Arial" panose="020B0604020202020204" pitchFamily="34" charset="0"/>
              <a:buChar char="•"/>
            </a:pPr>
            <a:endParaRPr lang="en-US" sz="19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169863" indent="-169863">
              <a:buFont typeface="Arial" panose="020B0604020202020204" pitchFamily="34" charset="0"/>
              <a:buChar char="•"/>
            </a:pPr>
            <a:r>
              <a:rPr lang="en-US" sz="1900" b="1" i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Reviews</a:t>
            </a:r>
            <a:r>
              <a:rPr lang="en-US" sz="19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1900" dirty="0">
                <a:latin typeface="Helvetica" panose="020B0604020202020204" pitchFamily="34" charset="0"/>
                <a:cs typeface="Helvetica" panose="020B0604020202020204" pitchFamily="34" charset="0"/>
              </a:rPr>
              <a:t>the current state of the </a:t>
            </a:r>
            <a:r>
              <a:rPr lang="en-US" sz="19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art, with a detailed reference list.</a:t>
            </a:r>
            <a:endParaRPr lang="en-US" sz="19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169863" indent="-169863">
              <a:buFont typeface="Arial" panose="020B0604020202020204" pitchFamily="34" charset="0"/>
              <a:buChar char="•"/>
            </a:pPr>
            <a:endParaRPr lang="en-US" sz="20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133600"/>
            <a:ext cx="2362200" cy="3374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47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1" y="2015966"/>
            <a:ext cx="79248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9863" indent="-169863">
              <a:buFont typeface="Arial" panose="020B0604020202020204" pitchFamily="34" charset="0"/>
              <a:buChar char="•"/>
            </a:pPr>
            <a:r>
              <a:rPr lang="en-US" sz="1500" b="1" i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Details</a:t>
            </a:r>
            <a:r>
              <a:rPr lang="en-US" sz="15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16 recommendations that address bridging materials models across length and time scales. Each recommendation includes: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15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Required </a:t>
            </a:r>
            <a:r>
              <a:rPr lang="en-US" sz="1500" dirty="0">
                <a:latin typeface="Helvetica" panose="020B0604020202020204" pitchFamily="34" charset="0"/>
                <a:cs typeface="Helvetica" panose="020B0604020202020204" pitchFamily="34" charset="0"/>
              </a:rPr>
              <a:t>personnel or expertise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15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Relevant </a:t>
            </a:r>
            <a:r>
              <a:rPr lang="en-US" sz="1500" dirty="0">
                <a:latin typeface="Helvetica" panose="020B0604020202020204" pitchFamily="34" charset="0"/>
                <a:cs typeface="Helvetica" panose="020B0604020202020204" pitchFamily="34" charset="0"/>
              </a:rPr>
              <a:t>length scale regimes </a:t>
            </a:r>
            <a:endParaRPr lang="en-US" sz="15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15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Specific </a:t>
            </a:r>
            <a:r>
              <a:rPr lang="en-US" sz="1500" dirty="0">
                <a:latin typeface="Helvetica" panose="020B0604020202020204" pitchFamily="34" charset="0"/>
                <a:cs typeface="Helvetica" panose="020B0604020202020204" pitchFamily="34" charset="0"/>
              </a:rPr>
              <a:t>and actionable tactics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15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Projected </a:t>
            </a:r>
            <a:r>
              <a:rPr lang="en-US" sz="1500" dirty="0">
                <a:latin typeface="Helvetica" panose="020B0604020202020204" pitchFamily="34" charset="0"/>
                <a:cs typeface="Helvetica" panose="020B0604020202020204" pitchFamily="34" charset="0"/>
              </a:rPr>
              <a:t>implementation </a:t>
            </a:r>
            <a:r>
              <a:rPr lang="en-US" sz="15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timeframes</a:t>
            </a:r>
            <a:br>
              <a:rPr lang="en-US" sz="1500" dirty="0" smtClean="0">
                <a:latin typeface="Helvetica" panose="020B0604020202020204" pitchFamily="34" charset="0"/>
                <a:cs typeface="Helvetica" panose="020B0604020202020204" pitchFamily="34" charset="0"/>
              </a:rPr>
            </a:br>
            <a:endParaRPr lang="en-US" sz="15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169863" indent="-169863">
              <a:buFont typeface="Arial" panose="020B0604020202020204" pitchFamily="34" charset="0"/>
              <a:buChar char="•"/>
            </a:pPr>
            <a:r>
              <a:rPr lang="en-US" sz="1500" b="1" i="1" dirty="0">
                <a:latin typeface="Helvetica" panose="020B0604020202020204" pitchFamily="34" charset="0"/>
                <a:cs typeface="Helvetica" panose="020B0604020202020204" pitchFamily="34" charset="0"/>
              </a:rPr>
              <a:t>Identifies</a:t>
            </a:r>
            <a:r>
              <a:rPr lang="en-US" sz="1500" dirty="0">
                <a:latin typeface="Helvetica" panose="020B0604020202020204" pitchFamily="34" charset="0"/>
                <a:cs typeface="Helvetica" panose="020B0604020202020204" pitchFamily="34" charset="0"/>
              </a:rPr>
              <a:t> more than 30 key gaps and limitations in </a:t>
            </a:r>
            <a:br>
              <a:rPr lang="en-US" sz="1500" dirty="0"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sz="15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materials </a:t>
            </a:r>
            <a:r>
              <a:rPr lang="en-US" sz="1500" dirty="0" err="1">
                <a:latin typeface="Helvetica" panose="020B0604020202020204" pitchFamily="34" charset="0"/>
                <a:cs typeface="Helvetica" panose="020B0604020202020204" pitchFamily="34" charset="0"/>
              </a:rPr>
              <a:t>multiscale</a:t>
            </a:r>
            <a:r>
              <a:rPr lang="en-US" sz="1500" dirty="0">
                <a:latin typeface="Helvetica" panose="020B0604020202020204" pitchFamily="34" charset="0"/>
                <a:cs typeface="Helvetica" panose="020B0604020202020204" pitchFamily="34" charset="0"/>
              </a:rPr>
              <a:t> modeling.</a:t>
            </a:r>
          </a:p>
          <a:p>
            <a:pPr marL="803275" lvl="1" indent="-341313">
              <a:buFont typeface="Wingdings" panose="05000000000000000000" pitchFamily="2" charset="2"/>
              <a:buChar char="Ø"/>
            </a:pPr>
            <a:r>
              <a:rPr lang="en-US" sz="1500" dirty="0">
                <a:latin typeface="Helvetica" panose="020B0604020202020204" pitchFamily="34" charset="0"/>
                <a:cs typeface="Helvetica" panose="020B0604020202020204" pitchFamily="34" charset="0"/>
              </a:rPr>
              <a:t>Ranked by difficulty and potential </a:t>
            </a:r>
            <a:r>
              <a:rPr lang="en-US" sz="15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impact</a:t>
            </a:r>
            <a:endParaRPr lang="en-US" sz="1500" dirty="0" smtClean="0"/>
          </a:p>
          <a:p>
            <a:pPr marL="169863" indent="-169863">
              <a:buFont typeface="Arial" panose="020B0604020202020204" pitchFamily="34" charset="0"/>
              <a:buChar char="•"/>
            </a:pPr>
            <a:endParaRPr lang="en-US" sz="20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1828800" y="478969"/>
            <a:ext cx="6629400" cy="1426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sz="2800" b="1" i="1" dirty="0" smtClean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Modeling Across Scales: </a:t>
            </a:r>
          </a:p>
          <a:p>
            <a:pPr>
              <a:lnSpc>
                <a:spcPts val="2400"/>
              </a:lnSpc>
            </a:pPr>
            <a:r>
              <a:rPr lang="en-US" b="1" dirty="0" smtClean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 Roadmapping Study for Connecting Materials Models </a:t>
            </a:r>
          </a:p>
          <a:p>
            <a:pPr>
              <a:lnSpc>
                <a:spcPts val="2400"/>
              </a:lnSpc>
            </a:pPr>
            <a:r>
              <a:rPr lang="en-US" b="1" dirty="0" smtClean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and Simulations Across Length and Time Scales</a:t>
            </a:r>
          </a:p>
          <a:p>
            <a:pPr>
              <a:lnSpc>
                <a:spcPts val="800"/>
              </a:lnSpc>
            </a:pPr>
            <a:endParaRPr lang="en-US" sz="2000" b="1" i="1" dirty="0" smtClean="0"/>
          </a:p>
          <a:p>
            <a:pPr>
              <a:lnSpc>
                <a:spcPts val="2400"/>
              </a:lnSpc>
            </a:pPr>
            <a:r>
              <a:rPr lang="en-US" sz="2000" b="1" i="1" dirty="0" smtClean="0"/>
              <a:t>Available for free download at www.tms.org/multiscalestudy</a:t>
            </a:r>
            <a:endParaRPr lang="en-US" sz="2000" b="1" i="1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567" y="377369"/>
            <a:ext cx="1061364" cy="151623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18553" y="6029980"/>
            <a:ext cx="80444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Organized by The Minerals, Metals &amp; Materials Society (TMS) and </a:t>
            </a:r>
            <a:r>
              <a:rPr lang="en-US" sz="1400" i="1" dirty="0">
                <a:latin typeface="Helvetica" panose="020B0604020202020204" pitchFamily="34" charset="0"/>
                <a:cs typeface="Helvetica" panose="020B0604020202020204" pitchFamily="34" charset="0"/>
              </a:rPr>
              <a:t>sponsored by the National Institute of Standards and </a:t>
            </a:r>
            <a:r>
              <a:rPr lang="en-US" sz="1400" i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Technology (NIST), </a:t>
            </a:r>
            <a:r>
              <a:rPr lang="en-US" sz="1400" i="1" dirty="0">
                <a:latin typeface="Helvetica" panose="020B0604020202020204" pitchFamily="34" charset="0"/>
                <a:cs typeface="Helvetica" panose="020B0604020202020204" pitchFamily="34" charset="0"/>
              </a:rPr>
              <a:t>Materials </a:t>
            </a:r>
            <a:r>
              <a:rPr lang="en-US" sz="1400" i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Measurement Laboratory.</a:t>
            </a:r>
            <a:endParaRPr lang="en-US" sz="1400" i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97" r="21000"/>
          <a:stretch/>
        </p:blipFill>
        <p:spPr>
          <a:xfrm>
            <a:off x="6172200" y="2438400"/>
            <a:ext cx="2116912" cy="2052783"/>
          </a:xfrm>
          <a:prstGeom prst="rect">
            <a:avLst/>
          </a:prstGeom>
          <a:ln>
            <a:solidFill>
              <a:srgbClr val="0070C0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99" t="668" r="13000" b="22142"/>
          <a:stretch/>
        </p:blipFill>
        <p:spPr>
          <a:xfrm>
            <a:off x="637577" y="4532597"/>
            <a:ext cx="2410423" cy="1395508"/>
          </a:xfrm>
          <a:prstGeom prst="rect">
            <a:avLst/>
          </a:prstGeom>
          <a:ln>
            <a:solidFill>
              <a:srgbClr val="0070C0"/>
            </a:solidFill>
          </a:ln>
        </p:spPr>
      </p:pic>
      <p:sp>
        <p:nvSpPr>
          <p:cNvPr id="15" name="Rectangle 14"/>
          <p:cNvSpPr/>
          <p:nvPr/>
        </p:nvSpPr>
        <p:spPr>
          <a:xfrm>
            <a:off x="3182140" y="4580176"/>
            <a:ext cx="51069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9863" indent="-169863">
              <a:buFont typeface="Arial" panose="020B0604020202020204" pitchFamily="34" charset="0"/>
              <a:buChar char="•"/>
            </a:pPr>
            <a:r>
              <a:rPr lang="en-US" sz="1500" b="1" i="1" dirty="0">
                <a:latin typeface="Helvetica" panose="020B0604020202020204" pitchFamily="34" charset="0"/>
                <a:cs typeface="Helvetica" panose="020B0604020202020204" pitchFamily="34" charset="0"/>
              </a:rPr>
              <a:t>Reviews</a:t>
            </a:r>
            <a:r>
              <a:rPr lang="en-US" sz="1500" dirty="0">
                <a:latin typeface="Helvetica" panose="020B0604020202020204" pitchFamily="34" charset="0"/>
                <a:cs typeface="Helvetica" panose="020B0604020202020204" pitchFamily="34" charset="0"/>
              </a:rPr>
              <a:t> the current state of the art.</a:t>
            </a:r>
          </a:p>
          <a:p>
            <a:pPr marL="808038" lvl="1" indent="-346075">
              <a:buFont typeface="Wingdings" panose="05000000000000000000" pitchFamily="2" charset="2"/>
              <a:buChar char="Ø"/>
            </a:pPr>
            <a:r>
              <a:rPr lang="en-US" sz="1500" dirty="0">
                <a:latin typeface="Helvetica" panose="020B0604020202020204" pitchFamily="34" charset="0"/>
                <a:cs typeface="Helvetica" panose="020B0604020202020204" pitchFamily="34" charset="0"/>
              </a:rPr>
              <a:t>Fundamental  models and software</a:t>
            </a:r>
          </a:p>
          <a:p>
            <a:pPr marL="808038" lvl="1" indent="-346075">
              <a:buFont typeface="Wingdings" panose="05000000000000000000" pitchFamily="2" charset="2"/>
              <a:buChar char="Ø"/>
            </a:pPr>
            <a:r>
              <a:rPr lang="en-US" sz="1500" dirty="0">
                <a:latin typeface="Helvetica" panose="020B0604020202020204" pitchFamily="34" charset="0"/>
                <a:cs typeface="Helvetica" panose="020B0604020202020204" pitchFamily="34" charset="0"/>
              </a:rPr>
              <a:t>Existing methods for bridging scales</a:t>
            </a:r>
          </a:p>
          <a:p>
            <a:pPr marL="808038" lvl="1" indent="-346075">
              <a:buFont typeface="Wingdings" panose="05000000000000000000" pitchFamily="2" charset="2"/>
              <a:buChar char="Ø"/>
            </a:pPr>
            <a:r>
              <a:rPr lang="en-US" sz="1500" dirty="0">
                <a:latin typeface="Helvetica" panose="020B0604020202020204" pitchFamily="34" charset="0"/>
                <a:cs typeface="Helvetica" panose="020B0604020202020204" pitchFamily="34" charset="0"/>
              </a:rPr>
              <a:t>Detailed reference list</a:t>
            </a:r>
          </a:p>
        </p:txBody>
      </p:sp>
    </p:spTree>
    <p:extLst>
      <p:ext uri="{BB962C8B-B14F-4D97-AF65-F5344CB8AC3E}">
        <p14:creationId xmlns:p14="http://schemas.microsoft.com/office/powerpoint/2010/main" val="198703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211</Words>
  <Application>Microsoft Office PowerPoint</Application>
  <PresentationFormat>On-screen Show (4:3)</PresentationFormat>
  <Paragraphs>29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Howe</dc:creator>
  <cp:lastModifiedBy>Bob Demmler</cp:lastModifiedBy>
  <cp:revision>23</cp:revision>
  <dcterms:created xsi:type="dcterms:W3CDTF">2015-04-16T13:37:39Z</dcterms:created>
  <dcterms:modified xsi:type="dcterms:W3CDTF">2015-05-08T09:56:56Z</dcterms:modified>
</cp:coreProperties>
</file>